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 id="264" r:id="rId10"/>
    <p:sldId id="265" r:id="rId11"/>
    <p:sldId id="268" r:id="rId12"/>
    <p:sldId id="266"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511C086-CC77-4EE6-B9D4-7F733F44CAD9}" type="datetimeFigureOut">
              <a:rPr lang="ru-RU" smtClean="0"/>
              <a:pPr/>
              <a:t>06.04.2012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066CCF-651A-4F78-A98A-DC193F6B9BA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11C086-CC77-4EE6-B9D4-7F733F44CAD9}" type="datetimeFigureOut">
              <a:rPr lang="ru-RU" smtClean="0"/>
              <a:pPr/>
              <a:t>06.04.2012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066CCF-651A-4F78-A98A-DC193F6B9BA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11C086-CC77-4EE6-B9D4-7F733F44CAD9}" type="datetimeFigureOut">
              <a:rPr lang="ru-RU" smtClean="0"/>
              <a:pPr/>
              <a:t>06.04.2012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066CCF-651A-4F78-A98A-DC193F6B9BA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11C086-CC77-4EE6-B9D4-7F733F44CAD9}" type="datetimeFigureOut">
              <a:rPr lang="ru-RU" smtClean="0"/>
              <a:pPr/>
              <a:t>06.04.2012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066CCF-651A-4F78-A98A-DC193F6B9BA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511C086-CC77-4EE6-B9D4-7F733F44CAD9}" type="datetimeFigureOut">
              <a:rPr lang="ru-RU" smtClean="0"/>
              <a:pPr/>
              <a:t>06.04.2012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066CCF-651A-4F78-A98A-DC193F6B9BA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511C086-CC77-4EE6-B9D4-7F733F44CAD9}" type="datetimeFigureOut">
              <a:rPr lang="ru-RU" smtClean="0"/>
              <a:pPr/>
              <a:t>06.04.2012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066CCF-651A-4F78-A98A-DC193F6B9BA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511C086-CC77-4EE6-B9D4-7F733F44CAD9}" type="datetimeFigureOut">
              <a:rPr lang="ru-RU" smtClean="0"/>
              <a:pPr/>
              <a:t>06.04.2012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7066CCF-651A-4F78-A98A-DC193F6B9BA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511C086-CC77-4EE6-B9D4-7F733F44CAD9}" type="datetimeFigureOut">
              <a:rPr lang="ru-RU" smtClean="0"/>
              <a:pPr/>
              <a:t>06.04.2012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7066CCF-651A-4F78-A98A-DC193F6B9BA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11C086-CC77-4EE6-B9D4-7F733F44CAD9}" type="datetimeFigureOut">
              <a:rPr lang="ru-RU" smtClean="0"/>
              <a:pPr/>
              <a:t>06.04.2012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7066CCF-651A-4F78-A98A-DC193F6B9BA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11C086-CC77-4EE6-B9D4-7F733F44CAD9}" type="datetimeFigureOut">
              <a:rPr lang="ru-RU" smtClean="0"/>
              <a:pPr/>
              <a:t>06.04.2012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066CCF-651A-4F78-A98A-DC193F6B9BA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11C086-CC77-4EE6-B9D4-7F733F44CAD9}" type="datetimeFigureOut">
              <a:rPr lang="ru-RU" smtClean="0"/>
              <a:pPr/>
              <a:t>06.04.2012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066CCF-651A-4F78-A98A-DC193F6B9BA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1C086-CC77-4EE6-B9D4-7F733F44CAD9}" type="datetimeFigureOut">
              <a:rPr lang="ru-RU" smtClean="0"/>
              <a:pPr/>
              <a:t>06.04.2012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66CCF-651A-4F78-A98A-DC193F6B9BA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young.rzd.ru/dbmm/images/41/4080/3498886" TargetMode="External"/><Relationship Id="rId3" Type="http://schemas.openxmlformats.org/officeDocument/2006/relationships/hyperlink" Target="http://www.libex.ru/dimg/29254.jpg" TargetMode="External"/><Relationship Id="rId7" Type="http://schemas.openxmlformats.org/officeDocument/2006/relationships/hyperlink" Target="http://mincult-crimea.gov.ua/news/museum-library-news/item/277-%D0%B2%D1%8B%D1%81%D1%82%D0%B0%D0%B2%D0%BA%D0%B0-%D0%BF%D0%BE%D1%82%D0%BE%D0%BC%D1%83-%D1%87%D1%82%D0%BE-%D0%BB%D1%8E%D0%B1%D0%BB%D1%8E.html" TargetMode="External"/><Relationship Id="rId2" Type="http://schemas.openxmlformats.org/officeDocument/2006/relationships/hyperlink" Target="http://www.krymology.info/index.php/%D0%93%D0%BB%D1%83%D1%88%D0%BA%D0%BE,_%D0%9C%D0%B0%D1%80%D0%B8%D1%8F_%D0%92%D0%B0%D1%81%D0%B8%D0%BB%D1%8C%D0%B5%D0%B2%D0%BD%D0%B0" TargetMode="External"/><Relationship Id="rId1" Type="http://schemas.openxmlformats.org/officeDocument/2006/relationships/slideLayout" Target="../slideLayouts/slideLayout7.xml"/><Relationship Id="rId6" Type="http://schemas.openxmlformats.org/officeDocument/2006/relationships/hyperlink" Target="http://tf1.mosfont.ru/photo/03/86/00/386001.jpg" TargetMode="External"/><Relationship Id="rId5" Type="http://schemas.openxmlformats.org/officeDocument/2006/relationships/hyperlink" Target="http://darudar.org/var/files/img/5e/2a/5e2ab655903159016e61bc485ec52e7d_600.jpg" TargetMode="External"/><Relationship Id="rId10" Type="http://schemas.openxmlformats.org/officeDocument/2006/relationships/hyperlink" Target="http://beta.images.theglobeandmail.com/archive/01286/NYBY104-OBIT_YE_1286605cl-8.jpg" TargetMode="External"/><Relationship Id="rId4" Type="http://schemas.openxmlformats.org/officeDocument/2006/relationships/hyperlink" Target="http://www.kinodisk.com/pict/7281.jpg" TargetMode="External"/><Relationship Id="rId9" Type="http://schemas.openxmlformats.org/officeDocument/2006/relationships/hyperlink" Target="http://www-ki-old.rada.crimea.ua/nomera/2009/045/dombrovsky.jp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krymology.info/images/3/35/%D0%9C%D0%B0%D1%80%D0%B8%D1%8F_%D0%92%D0%B0%D1%81%D0%B8%D0%BB%D1%8C%D0%B5%D0%B2%D0%BD%D0%B0_%D0%93%D0%BB%D1%83%D1%88%D0%BA%D0%BE.jpg"/>
          <p:cNvPicPr>
            <a:picLocks noChangeAspect="1" noChangeArrowheads="1"/>
          </p:cNvPicPr>
          <p:nvPr/>
        </p:nvPicPr>
        <p:blipFill>
          <a:blip r:embed="rId2"/>
          <a:srcRect/>
          <a:stretch>
            <a:fillRect/>
          </a:stretch>
        </p:blipFill>
        <p:spPr bwMode="auto">
          <a:xfrm flipH="1">
            <a:off x="4714876" y="857232"/>
            <a:ext cx="3571900" cy="4894826"/>
          </a:xfrm>
          <a:prstGeom prst="ellipse">
            <a:avLst/>
          </a:prstGeom>
          <a:ln w="63500" cap="rnd">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6" name="Прямоугольник 5"/>
          <p:cNvSpPr/>
          <p:nvPr/>
        </p:nvSpPr>
        <p:spPr>
          <a:xfrm>
            <a:off x="857224" y="2357430"/>
            <a:ext cx="4143404" cy="212365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4">
                      <a:satMod val="175000"/>
                      <a:alpha val="40000"/>
                    </a:schemeClr>
                  </a:glow>
                  <a:outerShdw blurRad="80000" dist="40000" dir="5040000" algn="tl">
                    <a:srgbClr val="000000">
                      <a:alpha val="30000"/>
                    </a:srgbClr>
                  </a:outerShdw>
                </a:effectLst>
              </a:rPr>
              <a:t>Глушко Мария Васильевна 1922г.-1992г.</a:t>
            </a:r>
            <a:endParaRPr lang="ru-RU"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4">
                    <a:satMod val="175000"/>
                    <a:alpha val="40000"/>
                  </a:schemeClr>
                </a:glow>
                <a:outerShdw blurRad="80000" dist="40000" dir="5040000" algn="tl">
                  <a:srgbClr val="000000">
                    <a:alpha val="3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4500570"/>
            <a:ext cx="4572000" cy="1477328"/>
          </a:xfrm>
          <a:prstGeom prst="rect">
            <a:avLst/>
          </a:prstGeom>
        </p:spPr>
        <p:txBody>
          <a:bodyPr>
            <a:spAutoFit/>
          </a:bodyPr>
          <a:lstStyle/>
          <a:p>
            <a:r>
              <a:rPr lang="ru-RU" dirty="0" smtClean="0"/>
              <a:t>Мария Васильевна так тяжело восприняла катастрофу, разразившуюся над страной, что стала сомневаться в нужности своих книг и больше не писала. Она умерла 26 марта 1992 г.</a:t>
            </a:r>
            <a:endParaRPr lang="ru-RU" dirty="0"/>
          </a:p>
        </p:txBody>
      </p:sp>
      <p:pic>
        <p:nvPicPr>
          <p:cNvPr id="3" name="Picture 2" descr="http://beta.images.theglobeandmail.com/archive/01286/NYBY104-OBIT_YE_1286605cl-8.jpg"/>
          <p:cNvPicPr>
            <a:picLocks noChangeAspect="1" noChangeArrowheads="1"/>
          </p:cNvPicPr>
          <p:nvPr/>
        </p:nvPicPr>
        <p:blipFill>
          <a:blip r:embed="rId2"/>
          <a:srcRect/>
          <a:stretch>
            <a:fillRect/>
          </a:stretch>
        </p:blipFill>
        <p:spPr bwMode="auto">
          <a:xfrm>
            <a:off x="1428728" y="571480"/>
            <a:ext cx="5905500" cy="3314700"/>
          </a:xfrm>
          <a:prstGeom prst="rect">
            <a:avLst/>
          </a:prstGeom>
          <a:noFill/>
        </p:spPr>
      </p:pic>
      <p:sp>
        <p:nvSpPr>
          <p:cNvPr id="19457" name="Rectangle 1"/>
          <p:cNvSpPr>
            <a:spLocks noChangeArrowheads="1"/>
          </p:cNvSpPr>
          <p:nvPr/>
        </p:nvSpPr>
        <p:spPr bwMode="auto">
          <a:xfrm rot="10800000" flipV="1">
            <a:off x="7358082" y="2714620"/>
            <a:ext cx="1214446" cy="1478600"/>
          </a:xfrm>
          <a:prstGeom prst="rect">
            <a:avLst/>
          </a:prstGeom>
          <a:noFill/>
          <a:ln w="9525">
            <a:noFill/>
            <a:miter lim="800000"/>
            <a:headEnd/>
            <a:tailEnd/>
          </a:ln>
          <a:effectLst/>
        </p:spPr>
        <p:txBody>
          <a:bodyPr vert="horz" wrap="square" lIns="91440" tIns="45720" rIns="91440" bIns="3174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i="0" u="none" strike="noStrike" cap="none" normalizeH="0" baseline="0" dirty="0" smtClean="0">
                <a:ln>
                  <a:noFill/>
                </a:ln>
                <a:solidFill>
                  <a:schemeClr val="tx1"/>
                </a:solidFill>
                <a:effectLst/>
                <a:latin typeface="Arial" pitchFamily="34" charset="0"/>
                <a:cs typeface="Arial" pitchFamily="34" charset="0"/>
              </a:rPr>
              <a:t>19 августа 1991 </a:t>
            </a:r>
            <a:r>
              <a:rPr kumimoji="0" lang="ru-RU" sz="1100" i="0" u="none" strike="noStrike" cap="none" normalizeH="0" baseline="0" dirty="0" err="1" smtClean="0">
                <a:ln>
                  <a:noFill/>
                </a:ln>
                <a:solidFill>
                  <a:schemeClr val="tx1"/>
                </a:solidFill>
                <a:effectLst/>
                <a:latin typeface="Arial" pitchFamily="34" charset="0"/>
                <a:cs typeface="Arial" pitchFamily="34" charset="0"/>
              </a:rPr>
              <a:t>года.Борис</a:t>
            </a:r>
            <a:r>
              <a:rPr kumimoji="0" lang="ru-RU" sz="1100" i="0" u="none" strike="noStrike" cap="none" normalizeH="0" baseline="0" dirty="0" smtClean="0">
                <a:ln>
                  <a:noFill/>
                </a:ln>
                <a:solidFill>
                  <a:schemeClr val="tx1"/>
                </a:solidFill>
                <a:effectLst/>
                <a:latin typeface="Arial" pitchFamily="34" charset="0"/>
                <a:cs typeface="Arial" pitchFamily="34" charset="0"/>
              </a:rPr>
              <a:t> Ельцин на танке у </a:t>
            </a:r>
            <a:r>
              <a:rPr kumimoji="0" lang="ru-RU" sz="1100" b="0" i="0" u="none" strike="noStrike" cap="none" normalizeH="0" baseline="0" dirty="0" smtClean="0">
                <a:ln>
                  <a:noFill/>
                </a:ln>
                <a:solidFill>
                  <a:schemeClr val="tx1"/>
                </a:solidFill>
                <a:effectLst/>
                <a:latin typeface="Arial" pitchFamily="34" charset="0"/>
                <a:cs typeface="Arial" pitchFamily="34" charset="0"/>
              </a:rPr>
              <a:t>здания...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krymology.info/images/3/35/%D0%9C%D0%B0%D1%80%D0%B8%D1%8F_%D0%92%D0%B0%D1%81%D0%B8%D0%BB%D1%8C%D0%B5%D0%B2%D0%BD%D0%B0_%D0%93%D0%BB%D1%83%D1%88%D0%BA%D0%BE.jpg"/>
          <p:cNvPicPr>
            <a:picLocks noChangeAspect="1" noChangeArrowheads="1"/>
          </p:cNvPicPr>
          <p:nvPr/>
        </p:nvPicPr>
        <p:blipFill>
          <a:blip r:embed="rId2"/>
          <a:srcRect/>
          <a:stretch>
            <a:fillRect/>
          </a:stretch>
        </p:blipFill>
        <p:spPr bwMode="auto">
          <a:xfrm>
            <a:off x="2714612" y="642918"/>
            <a:ext cx="3571900" cy="4894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Прямоугольник 2"/>
          <p:cNvSpPr/>
          <p:nvPr/>
        </p:nvSpPr>
        <p:spPr>
          <a:xfrm>
            <a:off x="2571736" y="5929330"/>
            <a:ext cx="4456541" cy="369332"/>
          </a:xfrm>
          <a:prstGeom prst="rect">
            <a:avLst/>
          </a:prstGeom>
        </p:spPr>
        <p:txBody>
          <a:bodyPr wrap="none">
            <a:spAutoFit/>
          </a:bodyPr>
          <a:lstStyle/>
          <a:p>
            <a:r>
              <a:rPr lang="ru-RU" dirty="0" smtClean="0"/>
              <a:t>Умерла</a:t>
            </a:r>
            <a:r>
              <a:rPr lang="ru-RU" dirty="0" smtClean="0"/>
              <a:t> Мария Васильевна</a:t>
            </a:r>
            <a:r>
              <a:rPr lang="ru-RU" dirty="0" smtClean="0"/>
              <a:t> </a:t>
            </a:r>
            <a:r>
              <a:rPr lang="ru-RU" dirty="0" smtClean="0"/>
              <a:t>26 марта 1992 г.</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1643050"/>
            <a:ext cx="7858180" cy="4832092"/>
          </a:xfrm>
          <a:prstGeom prst="rect">
            <a:avLst/>
          </a:prstGeom>
        </p:spPr>
        <p:txBody>
          <a:bodyPr wrap="square">
            <a:spAutoFit/>
          </a:bodyPr>
          <a:lstStyle/>
          <a:p>
            <a:pPr marL="342900" indent="-342900">
              <a:buFont typeface="+mj-lt"/>
              <a:buAutoNum type="arabicPeriod"/>
            </a:pPr>
            <a:r>
              <a:rPr lang="en-US" sz="1600" dirty="0" smtClean="0">
                <a:hlinkClick r:id="rId2"/>
              </a:rPr>
              <a:t>http://www.krymology.info/index.php/%D0%93%D0%BB%D1%83%D1%88%D0%BA%D0%BE,_%D0%9C%D0%B0%D1%80%D0%B8%D1%8F_%D0%92%D0%B0%D1%81%D0%B8%D0%BB%D1%8C%D0%B5%D0%B2%D0%BD%D0%B0</a:t>
            </a:r>
            <a:endParaRPr lang="ru-RU" sz="1600" dirty="0" smtClean="0"/>
          </a:p>
          <a:p>
            <a:pPr marL="342900" indent="-342900">
              <a:buFont typeface="+mj-lt"/>
              <a:buAutoNum type="arabicPeriod"/>
            </a:pPr>
            <a:r>
              <a:rPr lang="en-US" sz="1600" dirty="0" smtClean="0">
                <a:hlinkClick r:id="rId3"/>
              </a:rPr>
              <a:t>http://www.libex.ru/dimg/29254.jpg</a:t>
            </a:r>
            <a:endParaRPr lang="ru-RU" sz="1600" dirty="0" smtClean="0"/>
          </a:p>
          <a:p>
            <a:pPr marL="342900" indent="-342900">
              <a:buFont typeface="+mj-lt"/>
              <a:buAutoNum type="arabicPeriod"/>
            </a:pPr>
            <a:r>
              <a:rPr lang="en-US" sz="1600" dirty="0" smtClean="0">
                <a:hlinkClick r:id="rId4"/>
              </a:rPr>
              <a:t>http://www.kinodisk.com/pict/7281.jpg</a:t>
            </a:r>
            <a:endParaRPr lang="ru-RU" sz="1600" dirty="0" smtClean="0"/>
          </a:p>
          <a:p>
            <a:pPr marL="342900" indent="-342900">
              <a:buFont typeface="+mj-lt"/>
              <a:buAutoNum type="arabicPeriod"/>
            </a:pPr>
            <a:r>
              <a:rPr lang="en-US" sz="1600" dirty="0" smtClean="0">
                <a:hlinkClick r:id="rId5"/>
              </a:rPr>
              <a:t>http://darudar.org/var/files/img/5e/2a/5e2ab655903159016e61bc485ec52e7d_600.jpg</a:t>
            </a:r>
            <a:endParaRPr lang="ru-RU" sz="1600" dirty="0" smtClean="0"/>
          </a:p>
          <a:p>
            <a:pPr marL="342900" indent="-342900">
              <a:buFont typeface="+mj-lt"/>
              <a:buAutoNum type="arabicPeriod"/>
            </a:pPr>
            <a:r>
              <a:rPr lang="en-US" sz="1600" dirty="0" smtClean="0">
                <a:hlinkClick r:id="rId6"/>
              </a:rPr>
              <a:t>http://tf1.mosfont.ru/photo/03/86/00/386001.jpg</a:t>
            </a:r>
            <a:endParaRPr lang="ru-RU" sz="1600" dirty="0" smtClean="0"/>
          </a:p>
          <a:p>
            <a:pPr marL="342900" indent="-342900">
              <a:buFont typeface="+mj-lt"/>
              <a:buAutoNum type="arabicPeriod"/>
            </a:pPr>
            <a:r>
              <a:rPr lang="en-US" sz="1600" dirty="0" smtClean="0">
                <a:hlinkClick r:id="rId7"/>
              </a:rPr>
              <a:t>http://mincult-crimea.gov.ua/news/museum-library-news/item/277-%D0%B2%D1%8B%D1%81%D1%82%D0%B0%D0%B2%D0%BA%D0%B0-%D0%BF%D0%BE%D1%82%D0%BE%D0%BC%D1%83-%D1%87%D1%82%D0%BE-%D0%BB%D1%8E%D0%B1%D0%BB%D1%8E.html</a:t>
            </a:r>
            <a:endParaRPr lang="ru-RU" sz="1600" dirty="0" smtClean="0"/>
          </a:p>
          <a:p>
            <a:pPr marL="342900" indent="-342900">
              <a:buFont typeface="+mj-lt"/>
              <a:buAutoNum type="arabicPeriod"/>
            </a:pPr>
            <a:r>
              <a:rPr lang="en-US" sz="1600" dirty="0" smtClean="0">
                <a:hlinkClick r:id="rId8"/>
              </a:rPr>
              <a:t>http://young.rzd.ru/dbmm/images/41/4080/3498886</a:t>
            </a:r>
            <a:endParaRPr lang="ru-RU" sz="1600" dirty="0" smtClean="0"/>
          </a:p>
          <a:p>
            <a:pPr marL="342900" indent="-342900">
              <a:buFont typeface="+mj-lt"/>
              <a:buAutoNum type="arabicPeriod"/>
            </a:pPr>
            <a:r>
              <a:rPr lang="en-US" sz="1600" dirty="0" smtClean="0">
                <a:hlinkClick r:id="rId9"/>
              </a:rPr>
              <a:t>http://www-ki-old.rada.crimea.ua/nomera/2009/045/dombrovsky.jpg</a:t>
            </a:r>
            <a:endParaRPr lang="ru-RU" sz="1600" dirty="0" smtClean="0"/>
          </a:p>
          <a:p>
            <a:pPr marL="342900" indent="-342900">
              <a:buFont typeface="+mj-lt"/>
              <a:buAutoNum type="arabicPeriod"/>
            </a:pPr>
            <a:r>
              <a:rPr lang="en-US" sz="1600" dirty="0" smtClean="0">
                <a:hlinkClick r:id="rId10"/>
              </a:rPr>
              <a:t>http://beta.images.theglobeandmail.com/archive/01286/NYBY104-OBIT_YE_1286605cl-8.jpg</a:t>
            </a:r>
            <a:endParaRPr lang="ru-RU" sz="1600" dirty="0" smtClean="0"/>
          </a:p>
          <a:p>
            <a:pPr marL="342900" indent="-342900">
              <a:buFont typeface="+mj-lt"/>
              <a:buAutoNum type="arabicPeriod"/>
            </a:pPr>
            <a:endParaRPr lang="ru-RU" sz="1600" dirty="0" smtClean="0"/>
          </a:p>
          <a:p>
            <a:pPr marL="342900" indent="-342900">
              <a:buFont typeface="+mj-lt"/>
              <a:buAutoNum type="arabicPeriod"/>
            </a:pPr>
            <a:endParaRPr lang="ru-RU" sz="1600" dirty="0" smtClean="0"/>
          </a:p>
          <a:p>
            <a:pPr marL="342900" indent="-342900">
              <a:buFont typeface="+mj-lt"/>
              <a:buAutoNum type="arabicPeriod"/>
            </a:pPr>
            <a:endParaRPr lang="ru-RU" dirty="0" smtClean="0"/>
          </a:p>
          <a:p>
            <a:endParaRPr lang="ru-RU" dirty="0"/>
          </a:p>
        </p:txBody>
      </p:sp>
      <p:sp>
        <p:nvSpPr>
          <p:cNvPr id="4" name="Прямоугольник 3"/>
          <p:cNvSpPr/>
          <p:nvPr/>
        </p:nvSpPr>
        <p:spPr>
          <a:xfrm>
            <a:off x="1643042" y="500042"/>
            <a:ext cx="6072230" cy="954107"/>
          </a:xfrm>
          <a:prstGeom prst="rect">
            <a:avLst/>
          </a:prstGeom>
        </p:spPr>
        <p:txBody>
          <a:bodyPr wrap="square">
            <a:spAutoFit/>
          </a:bodyPr>
          <a:lstStyle/>
          <a:p>
            <a:pPr algn="ctr"/>
            <a:r>
              <a:rPr lang="ru-RU" sz="2800" b="1" i="1" dirty="0" smtClean="0">
                <a:solidFill>
                  <a:schemeClr val="tx2">
                    <a:lumMod val="75000"/>
                  </a:schemeClr>
                </a:solidFill>
                <a:effectLst>
                  <a:outerShdw blurRad="38100" dist="38100" dir="2700000" algn="tl">
                    <a:srgbClr val="000000">
                      <a:alpha val="43137"/>
                    </a:srgbClr>
                  </a:outerShdw>
                </a:effectLst>
                <a:latin typeface="Georgia" pitchFamily="18" charset="0"/>
              </a:rPr>
              <a:t>В презентации использованы материалы с сайтов:</a:t>
            </a:r>
            <a:endParaRPr lang="ru-RU"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7422" y="2214554"/>
            <a:ext cx="4572000" cy="923330"/>
          </a:xfrm>
          <a:prstGeom prst="rect">
            <a:avLst/>
          </a:prstGeom>
        </p:spPr>
        <p:txBody>
          <a:bodyPr>
            <a:spAutoFit/>
          </a:bodyPr>
          <a:lstStyle/>
          <a:p>
            <a:pPr algn="ctr"/>
            <a:r>
              <a:rPr lang="ru-RU" smtClean="0">
                <a:solidFill>
                  <a:srgbClr val="632523"/>
                </a:solidFill>
                <a:latin typeface="Tahoma" pitchFamily="34" charset="0"/>
                <a:cs typeface="Tahoma" pitchFamily="34" charset="0"/>
              </a:rPr>
              <a:t>Презентацию подготовила</a:t>
            </a:r>
            <a:endParaRPr lang="ru-RU" dirty="0" smtClean="0">
              <a:solidFill>
                <a:srgbClr val="632523"/>
              </a:solidFill>
              <a:latin typeface="Tahoma" pitchFamily="34" charset="0"/>
              <a:cs typeface="Tahoma" pitchFamily="34" charset="0"/>
            </a:endParaRPr>
          </a:p>
          <a:p>
            <a:pPr algn="ctr"/>
            <a:r>
              <a:rPr lang="ru-RU" dirty="0" smtClean="0">
                <a:solidFill>
                  <a:srgbClr val="632523"/>
                </a:solidFill>
                <a:latin typeface="Tahoma" pitchFamily="34" charset="0"/>
                <a:cs typeface="Tahoma" pitchFamily="34" charset="0"/>
              </a:rPr>
              <a:t>Учитель русского языка и литературы</a:t>
            </a:r>
          </a:p>
          <a:p>
            <a:pPr algn="ctr"/>
            <a:r>
              <a:rPr lang="ru-RU" dirty="0" err="1" smtClean="0">
                <a:solidFill>
                  <a:srgbClr val="632523"/>
                </a:solidFill>
                <a:latin typeface="Tahoma" pitchFamily="34" charset="0"/>
                <a:cs typeface="Tahoma" pitchFamily="34" charset="0"/>
              </a:rPr>
              <a:t>Ионова</a:t>
            </a:r>
            <a:r>
              <a:rPr lang="ru-RU" dirty="0" smtClean="0">
                <a:solidFill>
                  <a:srgbClr val="632523"/>
                </a:solidFill>
                <a:latin typeface="Tahoma" pitchFamily="34" charset="0"/>
                <a:cs typeface="Tahoma" pitchFamily="34" charset="0"/>
              </a:rPr>
              <a:t> Анна Юрьевна</a:t>
            </a:r>
            <a:endParaRPr lang="ru-RU" dirty="0">
              <a:solidFill>
                <a:srgbClr val="632523"/>
              </a:solidFill>
              <a:latin typeface="Tahoma" pitchFamily="34" charset="0"/>
              <a:cs typeface="Tahoma" pitchFamily="34" charset="0"/>
            </a:endParaRPr>
          </a:p>
        </p:txBody>
      </p:sp>
      <p:pic>
        <p:nvPicPr>
          <p:cNvPr id="24578" name="Picture 10" descr="Картинка 68 из 1055"/>
          <p:cNvPicPr>
            <a:picLocks noChangeAspect="1" noChangeArrowheads="1"/>
          </p:cNvPicPr>
          <p:nvPr/>
        </p:nvPicPr>
        <p:blipFill>
          <a:blip r:embed="rId2"/>
          <a:srcRect/>
          <a:stretch>
            <a:fillRect/>
          </a:stretch>
        </p:blipFill>
        <p:spPr bwMode="auto">
          <a:xfrm>
            <a:off x="3428992" y="3714752"/>
            <a:ext cx="2143125" cy="2209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86314" y="1928802"/>
            <a:ext cx="3857620" cy="2308324"/>
          </a:xfrm>
          <a:prstGeom prst="rect">
            <a:avLst/>
          </a:prstGeom>
        </p:spPr>
        <p:txBody>
          <a:bodyPr wrap="square">
            <a:spAutoFit/>
          </a:bodyPr>
          <a:lstStyle/>
          <a:p>
            <a:r>
              <a:rPr lang="ru-RU" dirty="0" smtClean="0"/>
              <a:t>Глушко М.В. родилась 18 января 1922 г. во Владивостоке, в семье военнослужащего. </a:t>
            </a:r>
          </a:p>
          <a:p>
            <a:r>
              <a:rPr lang="ru-RU" dirty="0" smtClean="0"/>
              <a:t>Училась в Московском механико-машиностроительном институте им. Баумана, потом в Крымском педагогическом, позже окончила Литературный институт. </a:t>
            </a:r>
            <a:endParaRPr lang="ru-RU" dirty="0"/>
          </a:p>
        </p:txBody>
      </p:sp>
      <p:pic>
        <p:nvPicPr>
          <p:cNvPr id="4098" name="Picture 2" descr="Выставка «Потому, что люблю» "/>
          <p:cNvPicPr>
            <a:picLocks noChangeAspect="1" noChangeArrowheads="1"/>
          </p:cNvPicPr>
          <p:nvPr/>
        </p:nvPicPr>
        <p:blipFill>
          <a:blip r:embed="rId2"/>
          <a:srcRect/>
          <a:stretch>
            <a:fillRect/>
          </a:stretch>
        </p:blipFill>
        <p:spPr bwMode="auto">
          <a:xfrm>
            <a:off x="857224" y="928670"/>
            <a:ext cx="3725219" cy="474344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4286256"/>
            <a:ext cx="4572000" cy="2031325"/>
          </a:xfrm>
          <a:prstGeom prst="rect">
            <a:avLst/>
          </a:prstGeom>
        </p:spPr>
        <p:txBody>
          <a:bodyPr>
            <a:spAutoFit/>
          </a:bodyPr>
          <a:lstStyle/>
          <a:p>
            <a:r>
              <a:rPr lang="ru-RU" dirty="0" smtClean="0"/>
              <a:t>В Крыму поселилась сразу после войны - в 1946 г. С тех пор и до конца своих дней она прожила здесь, в Симферополе. Получив специальность учителя русского языка и литературы, 8 лет преподавала в школе. К этому периоду относятся её первые литературные опыты. </a:t>
            </a:r>
            <a:endParaRPr lang="ru-RU" dirty="0"/>
          </a:p>
        </p:txBody>
      </p:sp>
      <p:pic>
        <p:nvPicPr>
          <p:cNvPr id="3074" name="Picture 2" descr="http://tf1.mosfont.ru/photo/03/86/00/386001.jpg"/>
          <p:cNvPicPr>
            <a:picLocks noChangeAspect="1" noChangeArrowheads="1"/>
          </p:cNvPicPr>
          <p:nvPr/>
        </p:nvPicPr>
        <p:blipFill>
          <a:blip r:embed="rId2"/>
          <a:srcRect/>
          <a:stretch>
            <a:fillRect/>
          </a:stretch>
        </p:blipFill>
        <p:spPr bwMode="auto">
          <a:xfrm>
            <a:off x="1928794" y="571480"/>
            <a:ext cx="4962476" cy="3494087"/>
          </a:xfrm>
          <a:prstGeom prst="rect">
            <a:avLst/>
          </a:prstGeom>
          <a:noFill/>
        </p:spPr>
      </p:pic>
      <p:sp>
        <p:nvSpPr>
          <p:cNvPr id="4" name="Прямоугольник 3"/>
          <p:cNvSpPr/>
          <p:nvPr/>
        </p:nvSpPr>
        <p:spPr>
          <a:xfrm>
            <a:off x="6858016" y="3000372"/>
            <a:ext cx="1571636" cy="938719"/>
          </a:xfrm>
          <a:prstGeom prst="rect">
            <a:avLst/>
          </a:prstGeom>
        </p:spPr>
        <p:txBody>
          <a:bodyPr wrap="square">
            <a:spAutoFit/>
          </a:bodyPr>
          <a:lstStyle/>
          <a:p>
            <a:r>
              <a:rPr lang="ru-RU" sz="1100" dirty="0" smtClean="0"/>
              <a:t>Улица Чехова, маршрут 3</a:t>
            </a:r>
            <a:br>
              <a:rPr lang="ru-RU" sz="1100" dirty="0" smtClean="0"/>
            </a:br>
            <a:r>
              <a:rPr lang="ru-RU" sz="1100" dirty="0" smtClean="0"/>
              <a:t>Фото из музея КРПП "</a:t>
            </a:r>
            <a:r>
              <a:rPr lang="ru-RU" sz="1100" dirty="0" err="1" smtClean="0"/>
              <a:t>Крымтроллейбус</a:t>
            </a:r>
            <a:r>
              <a:rPr lang="ru-RU" sz="1100" dirty="0" smtClean="0"/>
              <a:t>» 1966г.</a:t>
            </a:r>
            <a:endParaRPr lang="ru-RU"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3857628"/>
            <a:ext cx="7786742" cy="2308324"/>
          </a:xfrm>
          <a:prstGeom prst="rect">
            <a:avLst/>
          </a:prstGeom>
        </p:spPr>
        <p:txBody>
          <a:bodyPr wrap="square">
            <a:spAutoFit/>
          </a:bodyPr>
          <a:lstStyle/>
          <a:p>
            <a:r>
              <a:rPr lang="ru-RU" dirty="0" smtClean="0"/>
              <a:t>В послевоенные годы в Крыму сформировалась плеяда талантливых прозаиков и поэтов. Мария Глушко заметно выделялась среди них, сразу проявив себя зрелым мастером художественного слова. Поражало разнообразие тематики, широта проблем и глубокое их осмысление. Героями её произведений были педагоги и врачи, рабочие и ученые-люди самых разных профессий. Но о ком бы ни шла речь, - всегда чувствовалась знание предмета, среды, всегда звучала жизнь во всех ее проявлениях. Первая книга М. Глушко вышла в 1951 году. Это была повесть "Анна Ильина". </a:t>
            </a:r>
            <a:endParaRPr lang="ru-RU" dirty="0"/>
          </a:p>
        </p:txBody>
      </p:sp>
      <p:pic>
        <p:nvPicPr>
          <p:cNvPr id="2050" name="Picture 2" descr="http://young.rzd.ru/dbmm/images/41/4080/3498886"/>
          <p:cNvPicPr>
            <a:picLocks noChangeAspect="1" noChangeArrowheads="1"/>
          </p:cNvPicPr>
          <p:nvPr/>
        </p:nvPicPr>
        <p:blipFill>
          <a:blip r:embed="rId2"/>
          <a:srcRect/>
          <a:stretch>
            <a:fillRect/>
          </a:stretch>
        </p:blipFill>
        <p:spPr bwMode="auto">
          <a:xfrm>
            <a:off x="2071670" y="357166"/>
            <a:ext cx="5111754" cy="3406042"/>
          </a:xfrm>
          <a:prstGeom prst="rect">
            <a:avLst/>
          </a:prstGeom>
          <a:noFill/>
        </p:spPr>
      </p:pic>
      <p:sp>
        <p:nvSpPr>
          <p:cNvPr id="4" name="Прямоугольник 3"/>
          <p:cNvSpPr/>
          <p:nvPr/>
        </p:nvSpPr>
        <p:spPr>
          <a:xfrm>
            <a:off x="7286644" y="3357562"/>
            <a:ext cx="526106" cy="261610"/>
          </a:xfrm>
          <a:prstGeom prst="rect">
            <a:avLst/>
          </a:prstGeom>
        </p:spPr>
        <p:txBody>
          <a:bodyPr wrap="none">
            <a:spAutoFit/>
          </a:bodyPr>
          <a:lstStyle/>
          <a:p>
            <a:r>
              <a:rPr lang="ru-RU" sz="1100" dirty="0" smtClean="0"/>
              <a:t>Крым</a:t>
            </a:r>
            <a:endParaRPr lang="ru-RU"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6248" y="1714488"/>
            <a:ext cx="3714744" cy="3139321"/>
          </a:xfrm>
          <a:prstGeom prst="rect">
            <a:avLst/>
          </a:prstGeom>
        </p:spPr>
        <p:txBody>
          <a:bodyPr wrap="square">
            <a:spAutoFit/>
          </a:bodyPr>
          <a:lstStyle/>
          <a:p>
            <a:r>
              <a:rPr lang="ru-RU" dirty="0" smtClean="0"/>
              <a:t>Позже вышли книги "На всю жизнь" (1956), "Это мой сын" (1958), "Живым говори "до свидания" (1963), сборник рассказов "Юлька" (1960), роман "Потому что люблю" (1962), "Елена Николаевна" (1969), "Живите дважды" (1966), "Ночной троллейбус" (1978), "Трудный день" (1978), "Год активного солнца" (1980), "Кольцо для Анастасии" (1986) и др. </a:t>
            </a:r>
            <a:endParaRPr lang="ru-RU" dirty="0"/>
          </a:p>
        </p:txBody>
      </p:sp>
      <p:pic>
        <p:nvPicPr>
          <p:cNvPr id="1026" name="Picture 2" descr="http://www.libex.ru/dimg/29254.jpg"/>
          <p:cNvPicPr>
            <a:picLocks noChangeAspect="1" noChangeArrowheads="1"/>
          </p:cNvPicPr>
          <p:nvPr/>
        </p:nvPicPr>
        <p:blipFill>
          <a:blip r:embed="rId2"/>
          <a:srcRect l="8427" t="4213" r="10112" b="5196"/>
          <a:stretch>
            <a:fillRect/>
          </a:stretch>
        </p:blipFill>
        <p:spPr bwMode="auto">
          <a:xfrm rot="21065137">
            <a:off x="1145644" y="1110248"/>
            <a:ext cx="2649851" cy="392909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00496" y="2071678"/>
            <a:ext cx="4000496" cy="2031325"/>
          </a:xfrm>
          <a:prstGeom prst="rect">
            <a:avLst/>
          </a:prstGeom>
        </p:spPr>
        <p:txBody>
          <a:bodyPr wrap="square">
            <a:spAutoFit/>
          </a:bodyPr>
          <a:lstStyle/>
          <a:p>
            <a:r>
              <a:rPr lang="ru-RU" dirty="0" smtClean="0"/>
              <a:t>В Крыму, в издательствах Москвы и Киева вышло около 20 книг М. Глушко. В Москве по мотивам повести "Елена Николаевна" был снят фильм "Каждый вечер после работы", а по роману "Год активного солнца"-одноименный телефильм в 2х сериях.</a:t>
            </a:r>
            <a:endParaRPr lang="ru-RU" dirty="0"/>
          </a:p>
        </p:txBody>
      </p:sp>
      <p:pic>
        <p:nvPicPr>
          <p:cNvPr id="21506" name="Picture 2" descr="http://www.kinodisk.com/pict/7281.jpg"/>
          <p:cNvPicPr>
            <a:picLocks noChangeAspect="1" noChangeArrowheads="1"/>
          </p:cNvPicPr>
          <p:nvPr/>
        </p:nvPicPr>
        <p:blipFill>
          <a:blip r:embed="rId2"/>
          <a:srcRect/>
          <a:stretch>
            <a:fillRect/>
          </a:stretch>
        </p:blipFill>
        <p:spPr bwMode="auto">
          <a:xfrm rot="21314866">
            <a:off x="785786" y="1357298"/>
            <a:ext cx="3000396" cy="430556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71934" y="928670"/>
            <a:ext cx="4500562" cy="5355312"/>
          </a:xfrm>
          <a:prstGeom prst="rect">
            <a:avLst/>
          </a:prstGeom>
        </p:spPr>
        <p:txBody>
          <a:bodyPr wrap="square">
            <a:spAutoFit/>
          </a:bodyPr>
          <a:lstStyle/>
          <a:p>
            <a:r>
              <a:rPr lang="ru-RU" dirty="0" smtClean="0"/>
              <a:t>В 1990 году "Роман-газета" (Москва) опубликовала одно из лучших произведений Глушко "Мадонна с пайковым хлебом" (1988) - о тяжкой доле женщины в годы войны. В сущности, книги Глушко - это её же судьба в художественном воплощении. Женщины - самые яркие герои книг М. Глушко. Она писала о нелегких женских судьбах, о радостях и заботах материнства, о любви к детям. Обо всем этом писательница знала не понаслышке Мария Васильевна вырастила и воспитала трех детей, пережила кошмар военных лет, послевоенную разруху, тяжелый быт полуразрушенной страны. Мать, жена, писатель, общественный деятель - все эти звания и нагрузки Мария Васильевна несла с честью и достоинством.</a:t>
            </a:r>
            <a:endParaRPr lang="ru-RU" dirty="0"/>
          </a:p>
        </p:txBody>
      </p:sp>
      <p:sp>
        <p:nvSpPr>
          <p:cNvPr id="6" name="Прямоугольник 5"/>
          <p:cNvSpPr/>
          <p:nvPr/>
        </p:nvSpPr>
        <p:spPr>
          <a:xfrm>
            <a:off x="571472" y="3000372"/>
            <a:ext cx="1960858" cy="369332"/>
          </a:xfrm>
          <a:prstGeom prst="rect">
            <a:avLst/>
          </a:prstGeom>
        </p:spPr>
        <p:txBody>
          <a:bodyPr wrap="none">
            <a:spAutoFit/>
          </a:bodyPr>
          <a:lstStyle/>
          <a:p>
            <a:r>
              <a:rPr lang="ru-RU" i="1" dirty="0" smtClean="0"/>
              <a:t>Дочь М.В. Глушко </a:t>
            </a:r>
            <a:endParaRPr lang="ru-RU" dirty="0"/>
          </a:p>
        </p:txBody>
      </p:sp>
      <p:pic>
        <p:nvPicPr>
          <p:cNvPr id="23559" name="Picture 7" descr="http://darudar.org/var/files/img/5e/2a/5e2ab655903159016e61bc485ec52e7d_600.jpg"/>
          <p:cNvPicPr>
            <a:picLocks noChangeAspect="1" noChangeArrowheads="1"/>
          </p:cNvPicPr>
          <p:nvPr/>
        </p:nvPicPr>
        <p:blipFill>
          <a:blip r:embed="rId2">
            <a:clrChange>
              <a:clrFrom>
                <a:srgbClr val="070707"/>
              </a:clrFrom>
              <a:clrTo>
                <a:srgbClr val="070707">
                  <a:alpha val="0"/>
                </a:srgbClr>
              </a:clrTo>
            </a:clrChange>
          </a:blip>
          <a:srcRect l="-1663" t="14889" b="13861"/>
          <a:stretch>
            <a:fillRect/>
          </a:stretch>
        </p:blipFill>
        <p:spPr bwMode="auto">
          <a:xfrm>
            <a:off x="500034" y="1571612"/>
            <a:ext cx="3500430" cy="367075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1643050"/>
            <a:ext cx="4572032" cy="3970318"/>
          </a:xfrm>
          <a:prstGeom prst="rect">
            <a:avLst/>
          </a:prstGeom>
        </p:spPr>
        <p:txBody>
          <a:bodyPr wrap="square">
            <a:spAutoFit/>
          </a:bodyPr>
          <a:lstStyle/>
          <a:p>
            <a:r>
              <a:rPr lang="ru-RU" dirty="0" smtClean="0"/>
              <a:t>В 1960 г. возглавила редколлегию альманаха "Крым", а затем 12 лет стояла у руля Крымского отделения СП Украины (с 1980г.), была членом редколлегии журнала "Радуга". В последние годы участвовала в работе Крымского республиканского Фонда культуры. По характеру воительница, обладавшая по-мужски сильным характером, М. Глушко многим помогала, особенно когда стала депутатом. За чужих людей она билась не на жизнь, а на смерть, для себя и своих родных считала это делать неудобным и 20 лет стояла в очереди на телефон.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1428736"/>
            <a:ext cx="3357586" cy="3970318"/>
          </a:xfrm>
          <a:prstGeom prst="rect">
            <a:avLst/>
          </a:prstGeom>
        </p:spPr>
        <p:txBody>
          <a:bodyPr wrap="square">
            <a:spAutoFit/>
          </a:bodyPr>
          <a:lstStyle/>
          <a:p>
            <a:r>
              <a:rPr lang="ru-RU" dirty="0" smtClean="0"/>
              <a:t>Много молодых авторов обязаны Марии Васильевне своим творческим восхождением. Она была для них умным помощником и другом. Под её крылом оперился, стал мастером слова и лидером Союза писателей Анатолий Домбровский, выросли такие известные писатели, как В. Маковецкий, В. Фролова, Владимир Терехов, Валерий Митрохин, Владимир </a:t>
            </a:r>
            <a:r>
              <a:rPr lang="ru-RU" dirty="0" err="1" smtClean="0"/>
              <a:t>Бушняк</a:t>
            </a:r>
            <a:endParaRPr lang="ru-RU" dirty="0"/>
          </a:p>
        </p:txBody>
      </p:sp>
      <p:pic>
        <p:nvPicPr>
          <p:cNvPr id="20482" name="Picture 2" descr="http://www-ki-old.rada.crimea.ua/nomera/2009/045/dombrovsky.jpg"/>
          <p:cNvPicPr>
            <a:picLocks noChangeAspect="1" noChangeArrowheads="1"/>
          </p:cNvPicPr>
          <p:nvPr/>
        </p:nvPicPr>
        <p:blipFill>
          <a:blip r:embed="rId2"/>
          <a:srcRect/>
          <a:stretch>
            <a:fillRect/>
          </a:stretch>
        </p:blipFill>
        <p:spPr bwMode="auto">
          <a:xfrm>
            <a:off x="4786314" y="1071546"/>
            <a:ext cx="3214710" cy="4443189"/>
          </a:xfrm>
          <a:prstGeom prst="rect">
            <a:avLst/>
          </a:prstGeom>
          <a:noFill/>
        </p:spPr>
      </p:pic>
      <p:sp>
        <p:nvSpPr>
          <p:cNvPr id="4" name="Прямоугольник 3"/>
          <p:cNvSpPr/>
          <p:nvPr/>
        </p:nvSpPr>
        <p:spPr>
          <a:xfrm>
            <a:off x="5572132" y="5572140"/>
            <a:ext cx="1662635" cy="261610"/>
          </a:xfrm>
          <a:prstGeom prst="rect">
            <a:avLst/>
          </a:prstGeom>
        </p:spPr>
        <p:txBody>
          <a:bodyPr wrap="none">
            <a:spAutoFit/>
          </a:bodyPr>
          <a:lstStyle/>
          <a:p>
            <a:r>
              <a:rPr lang="ru-RU" sz="1100" b="1" dirty="0" smtClean="0"/>
              <a:t>Анатолий</a:t>
            </a:r>
            <a:r>
              <a:rPr lang="ru-RU" sz="1100" dirty="0" smtClean="0"/>
              <a:t> </a:t>
            </a:r>
            <a:r>
              <a:rPr lang="ru-RU" sz="1100" b="1" dirty="0" smtClean="0"/>
              <a:t>Домбровский</a:t>
            </a:r>
            <a:endParaRPr lang="ru-RU" sz="11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719</Words>
  <Application>Microsoft Office PowerPoint</Application>
  <PresentationFormat>Экран (4:3)</PresentationFormat>
  <Paragraphs>33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11</cp:revision>
  <dcterms:created xsi:type="dcterms:W3CDTF">2012-02-24T17:35:04Z</dcterms:created>
  <dcterms:modified xsi:type="dcterms:W3CDTF">2012-04-06T05:42:47Z</dcterms:modified>
</cp:coreProperties>
</file>